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5"/>
  </p:notesMasterIdLst>
  <p:sldIdLst>
    <p:sldId id="260" r:id="rId2"/>
    <p:sldId id="522" r:id="rId3"/>
    <p:sldId id="562" r:id="rId4"/>
    <p:sldId id="563" r:id="rId5"/>
    <p:sldId id="564" r:id="rId6"/>
    <p:sldId id="565" r:id="rId7"/>
    <p:sldId id="566" r:id="rId8"/>
    <p:sldId id="567" r:id="rId9"/>
    <p:sldId id="568" r:id="rId10"/>
    <p:sldId id="527" r:id="rId11"/>
    <p:sldId id="526" r:id="rId12"/>
    <p:sldId id="528" r:id="rId13"/>
    <p:sldId id="530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544" r:id="rId27"/>
    <p:sldId id="545" r:id="rId28"/>
    <p:sldId id="546" r:id="rId29"/>
    <p:sldId id="547" r:id="rId30"/>
    <p:sldId id="569" r:id="rId31"/>
    <p:sldId id="549" r:id="rId32"/>
    <p:sldId id="561" r:id="rId33"/>
    <p:sldId id="49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080"/>
    <a:srgbClr val="E18DC5"/>
    <a:srgbClr val="A4E4F7"/>
    <a:srgbClr val="60B22E"/>
    <a:srgbClr val="1759A9"/>
    <a:srgbClr val="1C60B4"/>
    <a:srgbClr val="D83257"/>
    <a:srgbClr val="F7BE29"/>
    <a:srgbClr val="00FF00"/>
    <a:srgbClr val="F975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نمط ذو نسُق 1 - تميي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5391" autoAdjust="0"/>
  </p:normalViewPr>
  <p:slideViewPr>
    <p:cSldViewPr>
      <p:cViewPr varScale="1">
        <p:scale>
          <a:sx n="65" d="100"/>
          <a:sy n="65" d="100"/>
        </p:scale>
        <p:origin x="122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C576B4F-3765-49A1-941E-A00CEACD4A8B}" type="datetimeFigureOut">
              <a:rPr lang="ar-SY" smtClean="0"/>
              <a:pPr/>
              <a:t>05/04/1444</a:t>
            </a:fld>
            <a:endParaRPr lang="ar-S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DDE14F2-43BE-48FB-8786-37567B4BB9C4}" type="slidenum">
              <a:rPr lang="ar-SY" smtClean="0"/>
              <a:pPr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37005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df.ly/5895970/https:/en.wikipedia.org/wiki/Tild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E14F2-43BE-48FB-8786-37567B4BB9C4}" type="slidenum">
              <a:rPr lang="ar-SY" smtClean="0"/>
              <a:pPr/>
              <a:t>1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455300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Exploring the Machine</a:t>
            </a:r>
          </a:p>
          <a:p>
            <a:pPr algn="l" rtl="0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shell is a lot like that game world, except that instead of a map full of rooms and objects, you navigate a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computer's</a:t>
            </a:r>
            <a:r>
              <a:rPr lang="en-US" sz="1200" b="1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filesystem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and work with the files it contains.</a:t>
            </a:r>
          </a:p>
          <a:p>
            <a:pPr algn="l" rtl="0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filesystem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everything the operating system needs to boot up, run software, save files, take photos, etc. is organized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en-US" sz="1200" b="1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directories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We usually call these "folders" in the Windows and Macintosh worlds, but the concept is the same. A directory is just a special kind of file that can contain other files, including directories.</a:t>
            </a:r>
          </a:p>
          <a:p>
            <a:pPr algn="l" rtl="0"/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0D100-FB38-4E39-A417-A2DE4A26359D}" type="slidenum">
              <a:rPr lang="ar-SY" smtClean="0"/>
              <a:pPr/>
              <a:t>12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4227796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user, you have a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home directory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In the shell, ~ (the 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tilde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is a common shorthand for this. In this case, it points at /home/pi.</a:t>
            </a:r>
          </a:p>
          <a:p>
            <a:pPr algn="l" rtl="0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in to your Pi, acquire a terminal, and verify this:</a:t>
            </a:r>
          </a:p>
          <a:p>
            <a:pPr algn="l" rtl="0"/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pwd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stands for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rint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orking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irectory. Commands in the Unix tradition tend to have short, cryptic names. Some can be easily remembered because they stand for something obvious. Others just have to be committed to memory.</a:t>
            </a:r>
          </a:p>
          <a:p>
            <a:pPr algn="l" rtl="0"/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have a look around your Pi, you'll find that it contains all sorts of stuff. You just need to know a few more commands. The following pages provide quick introductions to some of the basics.</a:t>
            </a:r>
          </a:p>
          <a:p>
            <a:pPr algn="l" rtl="0"/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0D100-FB38-4E39-A417-A2DE4A26359D}" type="slidenum">
              <a:rPr lang="ar-SY" smtClean="0"/>
              <a:pPr/>
              <a:t>17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37082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is used to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files (note the first letter is the letter L not the number 1!)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Let's try it from our home directory:</a:t>
            </a:r>
          </a:p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0D100-FB38-4E39-A417-A2DE4A26359D}" type="slidenum">
              <a:rPr lang="ar-SY" smtClean="0"/>
              <a:pPr/>
              <a:t>18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958841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that second command and its output?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-a shows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 the files in a directory, including hidden ones. Why are there hidden files? Because in the Unix world, all directories contain two special sub-directories: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 points to the current directory - /home/pi is the same as /home/pi/.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 points to the parent directory, the one that holds the current directory - /home/pi/.. is really just /home/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normally hides everything starting with a dot, because these don't really convey any extra information to a user.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complicate matters even further, it's traditional for special configuration files to be stored in ~and named like .something so that they won't show up in a directory listing by default.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Want to see more detail about individual files?</a:t>
            </a:r>
          </a:p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0D100-FB38-4E39-A417-A2DE4A26359D}" type="slidenum">
              <a:rPr lang="ar-SY" smtClean="0"/>
              <a:pPr/>
              <a:t>19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428983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order to move around between directories, you use 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for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hange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irectory.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give </a:t>
            </a:r>
            <a:r>
              <a:rPr 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cd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relative paths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like so: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that ".." is a shortcut for "the directory above this one".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also use an </a:t>
            </a:r>
            <a:r>
              <a:rPr lang="en-US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absolute path</a:t>
            </a:r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like so:</a:t>
            </a:r>
          </a:p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0D100-FB38-4E39-A417-A2DE4A26359D}" type="slidenum">
              <a:rPr lang="ar-SY" smtClean="0"/>
              <a:pPr/>
              <a:t>20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176174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0D100-FB38-4E39-A417-A2DE4A26359D}" type="slidenum">
              <a:rPr lang="ar-SY" smtClean="0"/>
              <a:pPr/>
              <a:t>21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08988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0D100-FB38-4E39-A417-A2DE4A26359D}" type="slidenum">
              <a:rPr lang="ar-SY" smtClean="0"/>
              <a:pPr/>
              <a:t>26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802991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https://jamesjdavis.medium.com/how-to-update-raspberry-pi-just-follow-these-easy-steps-ac507cf70238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E14F2-43BE-48FB-8786-37567B4BB9C4}" type="slidenum">
              <a:rPr lang="ar-SY" smtClean="0"/>
              <a:pPr/>
              <a:t>30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673041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ar-SY" dirty="0"/>
              <a:t>وللتأكيد على دقة النموذج التفصيلي المصمم قمنا بمقارنة النتائج التي حصلنا عليها من عمليات المحاكاة الحرارية مع القياسات</a:t>
            </a:r>
            <a:r>
              <a:rPr lang="ar-SY" baseline="0" dirty="0"/>
              <a:t> الحرارية المستنتجة من الصور التي تم التقاطها باستخدام الكاميرا الحرارية</a:t>
            </a:r>
          </a:p>
          <a:p>
            <a:r>
              <a:rPr lang="ar-SY" baseline="0" dirty="0"/>
              <a:t>وكذلك مقارنة </a:t>
            </a:r>
            <a:r>
              <a:rPr lang="ar-SY" dirty="0"/>
              <a:t>نتائج عمليات المحاكاة الحرارية مع قراءات الحساس الداخلي لشريحة</a:t>
            </a:r>
            <a:r>
              <a:rPr lang="ar-SY" baseline="0" dirty="0"/>
              <a:t> 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BCM2835 </a:t>
            </a:r>
            <a:endParaRPr lang="ar-SY" baseline="0" dirty="0"/>
          </a:p>
          <a:p>
            <a:endParaRPr lang="ar-SY" dirty="0"/>
          </a:p>
          <a:p>
            <a:r>
              <a:rPr lang="ar-SY" dirty="0"/>
              <a:t>الصورة الظاهرة لتجربة بدون مروحة بعد الاقلاع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608CA-3431-42E6-BD2B-B2067863CB78}" type="slidenum">
              <a:rPr lang="ar-SA" smtClean="0"/>
              <a:pPr/>
              <a:t>31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4703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E14F2-43BE-48FB-8786-37567B4BB9C4}" type="slidenum">
              <a:rPr lang="ar-SY" smtClean="0"/>
              <a:pPr/>
              <a:t>3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370808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E14F2-43BE-48FB-8786-37567B4BB9C4}" type="slidenum">
              <a:rPr lang="ar-SY" smtClean="0"/>
              <a:pPr/>
              <a:t>4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270678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https://www.crowdsupply.com/protocentral/healthypi-v3</a:t>
            </a:r>
          </a:p>
          <a:p>
            <a:pPr algn="l" rtl="0"/>
            <a:r>
              <a:rPr lang="en-US" b="1" dirty="0"/>
              <a:t>Who Needs the </a:t>
            </a:r>
            <a:r>
              <a:rPr lang="en-US" b="1" dirty="0" err="1"/>
              <a:t>HealthyPi</a:t>
            </a:r>
            <a:r>
              <a:rPr lang="en-US" b="1" dirty="0"/>
              <a:t>?</a:t>
            </a:r>
          </a:p>
          <a:p>
            <a:pPr algn="l" rtl="0"/>
            <a:r>
              <a:rPr lang="en-US" dirty="0"/>
              <a:t>If you are </a:t>
            </a:r>
            <a:r>
              <a:rPr lang="en-US" b="1" dirty="0"/>
              <a:t>a student or researcher</a:t>
            </a:r>
            <a:r>
              <a:rPr lang="en-US" dirty="0"/>
              <a:t> interested in incorporating human vital signs into your project, </a:t>
            </a:r>
            <a:r>
              <a:rPr lang="en-US" dirty="0" err="1"/>
              <a:t>HealthyPi</a:t>
            </a:r>
            <a:r>
              <a:rPr lang="en-US" dirty="0"/>
              <a:t> is easy to include in your research.</a:t>
            </a:r>
          </a:p>
          <a:p>
            <a:pPr algn="l" rtl="0"/>
            <a:r>
              <a:rPr lang="en-US" dirty="0"/>
              <a:t>For regions of the world </a:t>
            </a:r>
            <a:r>
              <a:rPr lang="en-US" b="1" dirty="0"/>
              <a:t>where medical care is limited</a:t>
            </a:r>
            <a:r>
              <a:rPr lang="en-US" dirty="0"/>
              <a:t> and the cost of a conventional patient monitor is prohibitive, a simple patient monitoring system could mean saving a life. </a:t>
            </a:r>
            <a:r>
              <a:rPr lang="en-US" dirty="0" err="1"/>
              <a:t>HealthyPi</a:t>
            </a:r>
            <a:r>
              <a:rPr lang="en-US" dirty="0"/>
              <a:t> can work as that patient monitor.</a:t>
            </a:r>
          </a:p>
          <a:p>
            <a:pPr algn="l" rtl="0"/>
            <a:r>
              <a:rPr lang="en-US" dirty="0"/>
              <a:t>If you are a </a:t>
            </a:r>
            <a:r>
              <a:rPr lang="en-US" b="1" dirty="0"/>
              <a:t>medical device designer</a:t>
            </a:r>
            <a:r>
              <a:rPr lang="en-US" dirty="0"/>
              <a:t>, </a:t>
            </a:r>
            <a:r>
              <a:rPr lang="en-US" dirty="0" err="1"/>
              <a:t>HealthyPi</a:t>
            </a:r>
            <a:r>
              <a:rPr lang="en-US" dirty="0"/>
              <a:t> is a useful prototyping device. If you like the results of a given prototype, you can simply take the module you developed (hardware and software files) and integrate it into your system with minimal guesswork.</a:t>
            </a:r>
          </a:p>
          <a:p>
            <a:pPr algn="l" rtl="0"/>
            <a:r>
              <a:rPr lang="en-US" b="1" dirty="0"/>
              <a:t>Recording and streaming data</a:t>
            </a:r>
            <a:r>
              <a:rPr lang="en-US" dirty="0"/>
              <a:t> from standard patient monitors is far from “standard” and in most cases requires proprietary software. </a:t>
            </a:r>
            <a:r>
              <a:rPr lang="en-US" dirty="0" err="1"/>
              <a:t>HealthyPi</a:t>
            </a:r>
            <a:r>
              <a:rPr lang="en-US" dirty="0"/>
              <a:t> uses open-source software which provides an easier off-the-shelf interface to your data. Better still, you can build your own custom functionality right into the software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E14F2-43BE-48FB-8786-37567B4BB9C4}" type="slidenum">
              <a:rPr lang="ar-SY" smtClean="0"/>
              <a:pPr/>
              <a:t>5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542887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algn="l" rtl="0"/>
            <a:r>
              <a:rPr lang="en-US" dirty="0"/>
              <a:t>https://www.crowdsupply.com/protocentral/healthypi-v3</a:t>
            </a:r>
          </a:p>
          <a:p>
            <a:pPr algn="l" rtl="0"/>
            <a:r>
              <a:rPr lang="en-US" b="1" dirty="0"/>
              <a:t>Technical Specifications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An open-source, multi-parameter, full fledged human body vital sign monitoring HAT for Raspberry Pi as well as standalone use.</a:t>
            </a:r>
          </a:p>
          <a:p>
            <a:pPr algn="l" rtl="0"/>
            <a:endParaRPr lang="en-US" b="1" dirty="0"/>
          </a:p>
          <a:p>
            <a:pPr algn="l" rtl="0"/>
            <a:endParaRPr lang="en-US" b="1" dirty="0"/>
          </a:p>
          <a:p>
            <a:pPr algn="l" rtl="0"/>
            <a:r>
              <a:rPr lang="en-US" b="1" dirty="0"/>
              <a:t>ECG and respiration front-End:</a:t>
            </a:r>
            <a:r>
              <a:rPr lang="en-US" dirty="0"/>
              <a:t> Uses the TI ADS1292R 24-bit analog front-end with SNR of 107 dB</a:t>
            </a:r>
          </a:p>
          <a:p>
            <a:pPr algn="l" rtl="0"/>
            <a:r>
              <a:rPr lang="en-US" b="1" dirty="0"/>
              <a:t>Pulse </a:t>
            </a:r>
            <a:r>
              <a:rPr lang="en-US" b="1" dirty="0" err="1"/>
              <a:t>oximetry</a:t>
            </a:r>
            <a:r>
              <a:rPr lang="en-US" b="1" dirty="0"/>
              <a:t>:</a:t>
            </a:r>
            <a:r>
              <a:rPr lang="en-US" dirty="0"/>
              <a:t> Uses TI AFE4490 Pulse </a:t>
            </a:r>
            <a:r>
              <a:rPr lang="en-US" dirty="0" err="1"/>
              <a:t>Oximetry</a:t>
            </a:r>
            <a:r>
              <a:rPr lang="en-US" dirty="0"/>
              <a:t> front-end with integrated LED driver and 22-bit ADC</a:t>
            </a:r>
          </a:p>
          <a:p>
            <a:pPr algn="l" rtl="0"/>
            <a:r>
              <a:rPr lang="en-US" b="1" dirty="0"/>
              <a:t>Temperature:</a:t>
            </a:r>
            <a:r>
              <a:rPr lang="en-US" dirty="0"/>
              <a:t> Uses Maxim MAX30205 digital body temperature sensor for skin temperature sensing</a:t>
            </a:r>
          </a:p>
          <a:p>
            <a:pPr algn="l" rtl="0"/>
            <a:r>
              <a:rPr lang="en-US" b="1" dirty="0"/>
              <a:t>Main microcontroller:</a:t>
            </a:r>
            <a:r>
              <a:rPr lang="en-US" dirty="0"/>
              <a:t> Atmel ATSAMD21 ARM Cortex M0 - compatible with </a:t>
            </a:r>
            <a:r>
              <a:rPr lang="en-US" dirty="0" err="1"/>
              <a:t>Arduino</a:t>
            </a:r>
            <a:r>
              <a:rPr lang="en-US" dirty="0"/>
              <a:t> Zero</a:t>
            </a:r>
          </a:p>
          <a:p>
            <a:pPr algn="l" rtl="0"/>
            <a:r>
              <a:rPr lang="en-US" b="1" dirty="0"/>
              <a:t>Programmability:</a:t>
            </a:r>
            <a:r>
              <a:rPr lang="en-US" dirty="0"/>
              <a:t> </a:t>
            </a:r>
            <a:r>
              <a:rPr lang="en-US" dirty="0" err="1"/>
              <a:t>Arduino</a:t>
            </a:r>
            <a:r>
              <a:rPr lang="en-US" dirty="0"/>
              <a:t> Zero </a:t>
            </a:r>
            <a:r>
              <a:rPr lang="en-US" dirty="0" err="1"/>
              <a:t>Bootloader</a:t>
            </a:r>
            <a:r>
              <a:rPr lang="en-US" dirty="0"/>
              <a:t> preloaded</a:t>
            </a:r>
          </a:p>
          <a:p>
            <a:pPr algn="l" rtl="0"/>
            <a:r>
              <a:rPr lang="en-US" b="1" dirty="0"/>
              <a:t>Interfaces:</a:t>
            </a:r>
            <a:r>
              <a:rPr lang="en-US" dirty="0"/>
              <a:t> Raspberry Pi 40-pin header (UART pins connected), USB CDC device, extra UART connector provided for connecting an external blood pressure module</a:t>
            </a:r>
          </a:p>
          <a:p>
            <a:pPr algn="l" rtl="0"/>
            <a:r>
              <a:rPr lang="en-US" b="1" dirty="0" err="1"/>
              <a:t>IoT</a:t>
            </a:r>
            <a:r>
              <a:rPr lang="en-US" b="1" dirty="0"/>
              <a:t> functionality:</a:t>
            </a:r>
            <a:r>
              <a:rPr lang="en-US" dirty="0"/>
              <a:t> Can use the Raspberry Pi’s Wi-Fi interface to communicate with a TCP client for telemedicine applications or using an MQTT client for continuous logging applications</a:t>
            </a:r>
          </a:p>
          <a:p>
            <a:pPr algn="l" rtl="0"/>
            <a:r>
              <a:rPr lang="en-US" b="1" dirty="0"/>
              <a:t>GUI Compatibility:</a:t>
            </a:r>
            <a:r>
              <a:rPr lang="en-US" dirty="0"/>
              <a:t> Uses processing Java-mode (compiles on </a:t>
            </a:r>
            <a:r>
              <a:rPr lang="en-US" dirty="0" err="1"/>
              <a:t>MacOS</a:t>
            </a:r>
            <a:r>
              <a:rPr lang="en-US" dirty="0"/>
              <a:t>/Windows/Linux/Linux-ARM platforms)</a:t>
            </a:r>
          </a:p>
          <a:p>
            <a:pPr algn="l" rtl="0"/>
            <a:r>
              <a:rPr lang="en-US" b="1" dirty="0"/>
              <a:t>Firmware compatibility:</a:t>
            </a:r>
            <a:r>
              <a:rPr lang="en-US" dirty="0"/>
              <a:t> Compiles with </a:t>
            </a:r>
            <a:r>
              <a:rPr lang="en-US" dirty="0" err="1"/>
              <a:t>Arduino</a:t>
            </a:r>
            <a:r>
              <a:rPr lang="en-US" dirty="0"/>
              <a:t> or Atmel Studio</a:t>
            </a:r>
          </a:p>
          <a:p>
            <a:pPr algn="l" rtl="0"/>
            <a:r>
              <a:rPr lang="en-US" b="1" dirty="0"/>
              <a:t>Dimensions (board only):</a:t>
            </a:r>
            <a:r>
              <a:rPr lang="en-US" dirty="0"/>
              <a:t> 65 mm x 56.5 mm x 6 mm </a:t>
            </a:r>
          </a:p>
          <a:p>
            <a:pPr algn="l" rtl="0"/>
            <a:r>
              <a:rPr lang="en-US" b="1" dirty="0"/>
              <a:t>Weight:</a:t>
            </a:r>
            <a:r>
              <a:rPr lang="en-US" dirty="0"/>
              <a:t> 100 g 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E14F2-43BE-48FB-8786-37567B4BB9C4}" type="slidenum">
              <a:rPr lang="ar-SY" smtClean="0"/>
              <a:pPr/>
              <a:t>6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330133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E14F2-43BE-48FB-8786-37567B4BB9C4}" type="slidenum">
              <a:rPr lang="ar-SY" smtClean="0"/>
              <a:pPr/>
              <a:t>7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14468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E14F2-43BE-48FB-8786-37567B4BB9C4}" type="slidenum">
              <a:rPr lang="ar-SY" smtClean="0"/>
              <a:pPr/>
              <a:t>8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208765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DE14F2-43BE-48FB-8786-37567B4BB9C4}" type="slidenum">
              <a:rPr lang="ar-SY" smtClean="0"/>
              <a:pPr/>
              <a:t>9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208628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40D100-FB38-4E39-A417-A2DE4A26359D}" type="slidenum">
              <a:rPr lang="ar-SY" smtClean="0"/>
              <a:pPr/>
              <a:t>11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65865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1345-172F-43D7-BF24-B582A7155811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gif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raveen\Downloads\Rasp_turn_around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819400"/>
            <a:ext cx="1219200" cy="1219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47800" y="1143000"/>
            <a:ext cx="5486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:\Users\Praveen\Downloads\Rasp_turn_around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819400"/>
            <a:ext cx="1219200" cy="1219200"/>
          </a:xfrm>
          <a:prstGeom prst="rect">
            <a:avLst/>
          </a:prstGeom>
          <a:noFill/>
        </p:spPr>
      </p:pic>
      <p:pic>
        <p:nvPicPr>
          <p:cNvPr id="6148" name="Picture 4" descr="C:\Users\Praveen\Downloads\it_photo_182863_52 (1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026" name="Picture 2" descr="C:\Users\Praveen\Downloads\Rasp_turn_around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4730405"/>
            <a:ext cx="1219200" cy="1219200"/>
          </a:xfrm>
          <a:prstGeom prst="rect">
            <a:avLst/>
          </a:prstGeom>
          <a:noFill/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0" y="2438400"/>
            <a:ext cx="42672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tabLst>
                <a:tab pos="2636838" algn="ctr"/>
                <a:tab pos="5273675" algn="r"/>
              </a:tabLst>
              <a:defRPr/>
            </a:pPr>
            <a:r>
              <a:rPr lang="ar-SA" sz="3600" b="1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Arial" pitchFamily="34" charset="0"/>
              </a:rPr>
              <a:t>تصميم النظم الالكترونية </a:t>
            </a:r>
          </a:p>
          <a:p>
            <a:pPr algn="ctr">
              <a:tabLst>
                <a:tab pos="2636838" algn="ctr"/>
                <a:tab pos="5273675" algn="r"/>
              </a:tabLst>
              <a:defRPr/>
            </a:pPr>
            <a:r>
              <a:rPr lang="ar-SA" sz="3600" b="1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Arial" pitchFamily="34" charset="0"/>
              </a:rPr>
              <a:t>باستخدا</a:t>
            </a:r>
            <a:r>
              <a:rPr lang="ar-SY" sz="3600" b="1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Arial" pitchFamily="34" charset="0"/>
              </a:rPr>
              <a:t>م لوحة </a:t>
            </a:r>
            <a:r>
              <a:rPr lang="en-US" sz="3200" b="1" dirty="0">
                <a:solidFill>
                  <a:srgbClr val="F975AE"/>
                </a:solidFill>
                <a:latin typeface="Adobe Heiti Std R" pitchFamily="34" charset="-128"/>
                <a:ea typeface="Adobe Heiti Std R" pitchFamily="34" charset="-128"/>
              </a:rPr>
              <a:t>Raspberry</a:t>
            </a:r>
            <a:r>
              <a:rPr lang="en-US" sz="3200" b="1" dirty="0">
                <a:solidFill>
                  <a:schemeClr val="bg1"/>
                </a:solidFill>
                <a:latin typeface="Adobe Heiti Std R" pitchFamily="34" charset="-128"/>
                <a:ea typeface="Adobe Heiti Std R" pitchFamily="34" charset="-128"/>
              </a:rPr>
              <a:t>-</a:t>
            </a:r>
            <a:r>
              <a:rPr lang="en-US" sz="3200" b="1" dirty="0">
                <a:solidFill>
                  <a:srgbClr val="92D050"/>
                </a:solidFill>
                <a:latin typeface="Adobe Heiti Std R" pitchFamily="34" charset="-128"/>
                <a:ea typeface="Adobe Heiti Std R" pitchFamily="34" charset="-128"/>
              </a:rPr>
              <a:t>Pi</a:t>
            </a:r>
            <a:endParaRPr lang="ar-SA" sz="3600" b="1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4600" y="6334780"/>
            <a:ext cx="2819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Y" sz="2800" b="1" dirty="0">
                <a:solidFill>
                  <a:schemeClr val="bg1"/>
                </a:solidFill>
                <a:latin typeface="Arial Black" pitchFamily="34" charset="0"/>
              </a:rPr>
              <a:t>إعداد: م.علا جزماتي</a:t>
            </a:r>
            <a:endParaRPr lang="ar-SA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8800" y="228600"/>
            <a:ext cx="35052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ar-SY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جامعة حلب</a:t>
            </a:r>
          </a:p>
          <a:p>
            <a:pPr algn="r"/>
            <a:r>
              <a:rPr lang="ar-SY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كلية الهندسة الإلكترونية والكهربائية</a:t>
            </a:r>
          </a:p>
        </p:txBody>
      </p:sp>
      <p:pic>
        <p:nvPicPr>
          <p:cNvPr id="12" name="Picture 2" descr="نتيجة بحث الصور عن شعار جامعة حلب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109361"/>
            <a:ext cx="2255520" cy="22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raveen\Downloads\Rasp_turn_around.gif">
            <a:extLst>
              <a:ext uri="{FF2B5EF4-FFF2-40B4-BE49-F238E27FC236}">
                <a16:creationId xmlns:a16="http://schemas.microsoft.com/office/drawing/2014/main" id="{41C85952-FFB6-48FC-9CDB-F22A856D41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7627" y="4759547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04664"/>
            <a:ext cx="7010400" cy="2057400"/>
          </a:xfrm>
        </p:spPr>
        <p:txBody>
          <a:bodyPr>
            <a:normAutofit fontScale="90000"/>
          </a:bodyPr>
          <a:lstStyle/>
          <a:p>
            <a:pPr rtl="1"/>
            <a:r>
              <a:rPr lang="ar-SA" b="1" dirty="0">
                <a:solidFill>
                  <a:schemeClr val="accent6">
                    <a:lumMod val="50000"/>
                  </a:schemeClr>
                </a:solidFill>
              </a:rPr>
              <a:t>استخدام لوحة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Raspberry Pi</a:t>
            </a:r>
            <a:r>
              <a:rPr lang="ar-SA" b="1" dirty="0">
                <a:solidFill>
                  <a:schemeClr val="accent6">
                    <a:lumMod val="50000"/>
                  </a:schemeClr>
                </a:solidFill>
              </a:rPr>
              <a:t> كحاسب شخصي 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endParaRPr lang="ar-SY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 descr="pngn_primer_sitting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93" t="6667" r="23333" b="18889"/>
          <a:stretch>
            <a:fillRect/>
          </a:stretch>
        </p:blipFill>
        <p:spPr>
          <a:xfrm>
            <a:off x="622653" y="3914411"/>
            <a:ext cx="1649104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9592" y="2049009"/>
            <a:ext cx="7915782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Low" rtl="1"/>
            <a:r>
              <a:rPr lang="ar-SA" sz="2800" b="1" dirty="0">
                <a:solidFill>
                  <a:schemeClr val="accent5">
                    <a:lumMod val="10000"/>
                  </a:schemeClr>
                </a:solidFill>
              </a:rPr>
              <a:t>تهدف هذه ال</a:t>
            </a:r>
            <a:r>
              <a:rPr lang="ar-SY" sz="2800" b="1" dirty="0">
                <a:solidFill>
                  <a:schemeClr val="accent5">
                    <a:lumMod val="10000"/>
                  </a:schemeClr>
                </a:solidFill>
              </a:rPr>
              <a:t>مرحلة</a:t>
            </a:r>
            <a:r>
              <a:rPr lang="ar-SA" sz="2800" b="1" dirty="0">
                <a:solidFill>
                  <a:schemeClr val="accent5">
                    <a:lumMod val="10000"/>
                  </a:schemeClr>
                </a:solidFill>
              </a:rPr>
              <a:t> إلى التعرف على استخدام لوحة </a:t>
            </a:r>
            <a:r>
              <a:rPr lang="en-US" sz="2800" b="1" dirty="0" err="1">
                <a:solidFill>
                  <a:schemeClr val="accent5">
                    <a:lumMod val="10000"/>
                  </a:schemeClr>
                </a:solidFill>
              </a:rPr>
              <a:t>RaspberryPi</a:t>
            </a:r>
            <a:r>
              <a:rPr lang="en-US" sz="2800" b="1" dirty="0">
                <a:solidFill>
                  <a:schemeClr val="accent5">
                    <a:lumMod val="10000"/>
                  </a:schemeClr>
                </a:solidFill>
              </a:rPr>
              <a:t> </a:t>
            </a:r>
            <a:r>
              <a:rPr lang="ar-SA" sz="2800" b="1" dirty="0">
                <a:solidFill>
                  <a:schemeClr val="accent5">
                    <a:lumMod val="10000"/>
                  </a:schemeClr>
                </a:solidFill>
              </a:rPr>
              <a:t>كحاسب شخصي, حيث تتضمن التعرف على الملفات و المجلدات الأساسية داخل نظام لينكس وكيفية التعامل مع سطر الأوامر.</a:t>
            </a:r>
            <a:br>
              <a:rPr lang="en-US" sz="2800" b="1" dirty="0">
                <a:solidFill>
                  <a:schemeClr val="accent5">
                    <a:lumMod val="10000"/>
                  </a:schemeClr>
                </a:solidFill>
              </a:rPr>
            </a:br>
            <a:endParaRPr lang="ar-SY" sz="2800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0571" y="3851631"/>
            <a:ext cx="1550432" cy="2515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صورة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38" y="3634817"/>
            <a:ext cx="38481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9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785926"/>
            <a:ext cx="71818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مستطيل 1"/>
          <p:cNvSpPr/>
          <p:nvPr/>
        </p:nvSpPr>
        <p:spPr>
          <a:xfrm>
            <a:off x="985816" y="533400"/>
            <a:ext cx="769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Command lines aren't the oldest way to tell a computer what to do. Depending on how you think of it, that distinction probably belongs to plugging wires into switchboards, toggling banks of switches, or moving beads on a wire</a:t>
            </a: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32BD1746-45F0-4229-8646-EE24FA16F0B8}"/>
              </a:ext>
            </a:extLst>
          </p:cNvPr>
          <p:cNvSpPr/>
          <p:nvPr/>
        </p:nvSpPr>
        <p:spPr>
          <a:xfrm>
            <a:off x="-152400" y="4953000"/>
            <a:ext cx="3276600" cy="2133600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r-SY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لمحة تاريخية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527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sp>
        <p:nvSpPr>
          <p:cNvPr id="2052" name="AutoShape 4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sp>
        <p:nvSpPr>
          <p:cNvPr id="2054" name="AutoShape 6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sp>
        <p:nvSpPr>
          <p:cNvPr id="2056" name="AutoShape 8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sp>
        <p:nvSpPr>
          <p:cNvPr id="2058" name="AutoShape 10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sp>
        <p:nvSpPr>
          <p:cNvPr id="2060" name="AutoShape 12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sp>
        <p:nvSpPr>
          <p:cNvPr id="2062" name="AutoShape 14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sp>
        <p:nvSpPr>
          <p:cNvPr id="2064" name="AutoShape 16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sp>
        <p:nvSpPr>
          <p:cNvPr id="2066" name="AutoShape 18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sp>
        <p:nvSpPr>
          <p:cNvPr id="2070" name="AutoShape 22" descr="raspberry_pi_you_are_her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pic>
        <p:nvPicPr>
          <p:cNvPr id="15" name="Picture 14" descr="raspberry_pi_you_are_he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0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dirty="0">
                <a:solidFill>
                  <a:schemeClr val="tx1"/>
                </a:solidFill>
              </a:rPr>
              <a:t>سطر الأوامر</a:t>
            </a:r>
            <a:r>
              <a:rPr lang="ar-SY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Terminal</a:t>
            </a:r>
            <a:r>
              <a:rPr lang="ar-SY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71465"/>
            <a:ext cx="4724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" y="2403472"/>
            <a:ext cx="6313168" cy="804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/>
          <a:srcRect b="37916"/>
          <a:stretch/>
        </p:blipFill>
        <p:spPr bwMode="auto">
          <a:xfrm>
            <a:off x="1173480" y="3576952"/>
            <a:ext cx="6797040" cy="293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1584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774437" cy="382906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ar-SA"/>
              <a:t>سطر الأوامر</a:t>
            </a:r>
            <a:r>
              <a:rPr lang="ar-SY"/>
              <a:t>(</a:t>
            </a:r>
            <a:r>
              <a:rPr lang="en-US"/>
              <a:t>Terminal</a:t>
            </a:r>
            <a:r>
              <a:rPr lang="ar-SY"/>
              <a:t>)</a:t>
            </a:r>
            <a:endParaRPr lang="ar-SY" dirty="0"/>
          </a:p>
        </p:txBody>
      </p:sp>
    </p:spTree>
    <p:extLst>
      <p:ext uri="{BB962C8B-B14F-4D97-AF65-F5344CB8AC3E}">
        <p14:creationId xmlns:p14="http://schemas.microsoft.com/office/powerpoint/2010/main" val="177207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43" t="2602"/>
          <a:stretch>
            <a:fillRect/>
          </a:stretch>
        </p:blipFill>
        <p:spPr bwMode="auto">
          <a:xfrm>
            <a:off x="2071670" y="857232"/>
            <a:ext cx="6334153" cy="364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وسيلة شرح على شكل سحابة 1"/>
          <p:cNvSpPr/>
          <p:nvPr/>
        </p:nvSpPr>
        <p:spPr>
          <a:xfrm>
            <a:off x="1066800" y="381000"/>
            <a:ext cx="2286000" cy="1600200"/>
          </a:xfrm>
          <a:prstGeom prst="cloudCallout">
            <a:avLst>
              <a:gd name="adj1" fmla="val -46350"/>
              <a:gd name="adj2" fmla="val 2102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5" name="Picture 3" descr="e15797ac790af691fdcb3663cd16cff6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40386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3386" y="714356"/>
            <a:ext cx="4923354" cy="63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2428868"/>
            <a:ext cx="24765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aa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18" y="4214818"/>
            <a:ext cx="4720135" cy="12858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9058" y="3071810"/>
            <a:ext cx="3089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</a:t>
            </a:r>
            <a:r>
              <a:rPr lang="en-US" sz="2400" dirty="0"/>
              <a:t>rint </a:t>
            </a:r>
            <a:r>
              <a:rPr lang="en-US" sz="2400" b="1" dirty="0"/>
              <a:t>w</a:t>
            </a:r>
            <a:r>
              <a:rPr lang="en-US" sz="2400" dirty="0"/>
              <a:t>orking </a:t>
            </a:r>
            <a:r>
              <a:rPr lang="en-US" sz="2400" b="1" dirty="0"/>
              <a:t>d</a:t>
            </a:r>
            <a:r>
              <a:rPr lang="en-US" sz="2400" dirty="0"/>
              <a:t>irectory</a:t>
            </a:r>
            <a:endParaRPr lang="ar-SY" sz="2400" dirty="0"/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68" y="1247768"/>
            <a:ext cx="2933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02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214414" y="2285992"/>
            <a:ext cx="3720890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2400" b="1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  <a:cs typeface="Arial" pitchFamily="34" charset="0"/>
              </a:rPr>
              <a:t>ls</a:t>
            </a:r>
            <a:r>
              <a:rPr kumimoji="0" lang="ar-SY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is used to</a:t>
            </a:r>
            <a:r>
              <a:rPr kumimoji="0" lang="ar-SY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list files</a:t>
            </a:r>
            <a:r>
              <a:rPr kumimoji="0" lang="ar-SY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ar-SY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7400" y="2286000"/>
            <a:ext cx="28520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Listing Files: </a:t>
            </a:r>
            <a:r>
              <a:rPr lang="en-US" sz="3200" b="1" dirty="0" err="1"/>
              <a:t>ls</a:t>
            </a:r>
            <a:endParaRPr lang="ar-SY" sz="3200" b="1" dirty="0"/>
          </a:p>
        </p:txBody>
      </p:sp>
      <p:pic>
        <p:nvPicPr>
          <p:cNvPr id="6" name="Picture 5" descr="llllllllllllllllllllll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86200"/>
            <a:ext cx="7620000" cy="226695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3143248"/>
            <a:ext cx="42100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aa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00" y="928670"/>
            <a:ext cx="4071966" cy="11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5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kkkkkkk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1000108"/>
            <a:ext cx="5976489" cy="49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4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ChangeArrowheads="1"/>
          </p:cNvSpPr>
          <p:nvPr/>
        </p:nvSpPr>
        <p:spPr bwMode="auto">
          <a:xfrm rot="10800000" flipV="1">
            <a:off x="914400" y="397133"/>
            <a:ext cx="7924800" cy="1200329"/>
          </a:xfrm>
          <a:prstGeom prst="rect">
            <a:avLst/>
          </a:prstGeom>
          <a:solidFill>
            <a:srgbClr val="F9F2F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The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  <a:cs typeface="Arial" pitchFamily="34" charset="0"/>
              </a:rPr>
              <a:t>-l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option, for a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l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ong listing, will give you several columns of useful data. For the file called</a:t>
            </a:r>
            <a:r>
              <a:rPr kumimoji="0" lang="ar-SY" sz="2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  <a:cs typeface="Arial" pitchFamily="34" charset="0"/>
              </a:rPr>
              <a:t>.bashrc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, you have:</a:t>
            </a:r>
            <a:r>
              <a:rPr kumimoji="0" lang="ar-SY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ar-SY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2200" y="4724400"/>
            <a:ext cx="4484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-rw-r--r--  1 pi   pi    3243 Sep  8 20:23 .bashrc</a:t>
            </a:r>
            <a:endParaRPr lang="ar-SY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600200"/>
            <a:ext cx="78962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9644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5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2800" y="762000"/>
            <a:ext cx="4027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Changing Directories: </a:t>
            </a:r>
            <a:r>
              <a:rPr lang="en-US" sz="2800" b="1" dirty="0" err="1"/>
              <a:t>cd</a:t>
            </a:r>
            <a:endParaRPr lang="ar-SY" sz="2800" b="1" dirty="0"/>
          </a:p>
        </p:txBody>
      </p:sp>
      <p:sp>
        <p:nvSpPr>
          <p:cNvPr id="69634" name="AutoShape 2" descr="raspberry_pi_screencast-2015-01-04-01_00_05.gif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Y"/>
          </a:p>
        </p:txBody>
      </p:sp>
      <p:pic>
        <p:nvPicPr>
          <p:cNvPr id="4" name="Picture 3" descr="raspberry_pi_screencast-2015-01-04-01_00_0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52600"/>
            <a:ext cx="4448175" cy="2200275"/>
          </a:xfrm>
          <a:prstGeom prst="rect">
            <a:avLst/>
          </a:prstGeom>
        </p:spPr>
      </p:pic>
      <p:pic>
        <p:nvPicPr>
          <p:cNvPr id="5" name="Picture 4" descr="raspberry_pi_screencast-2015-01-04-01_02_30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876800"/>
            <a:ext cx="7620000" cy="1257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1676400"/>
            <a:ext cx="28956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In order to move around between directories, you use </a:t>
            </a:r>
            <a:r>
              <a:rPr lang="en-US" dirty="0" err="1"/>
              <a:t>cd</a:t>
            </a:r>
            <a:r>
              <a:rPr lang="en-US" dirty="0"/>
              <a:t> for </a:t>
            </a:r>
            <a:r>
              <a:rPr lang="en-US" b="1" dirty="0"/>
              <a:t>c</a:t>
            </a:r>
            <a:r>
              <a:rPr lang="en-US" dirty="0"/>
              <a:t>hange </a:t>
            </a:r>
            <a:r>
              <a:rPr lang="en-US" b="1" dirty="0"/>
              <a:t>d</a:t>
            </a:r>
            <a:r>
              <a:rPr lang="en-US" dirty="0"/>
              <a:t>irectory.</a:t>
            </a:r>
          </a:p>
          <a:p>
            <a:r>
              <a:rPr lang="en-US" dirty="0"/>
              <a:t>You can give </a:t>
            </a:r>
            <a:r>
              <a:rPr lang="en-US" dirty="0" err="1"/>
              <a:t>cd</a:t>
            </a:r>
            <a:r>
              <a:rPr lang="en-US" dirty="0"/>
              <a:t> </a:t>
            </a:r>
            <a:r>
              <a:rPr lang="en-US" b="1" dirty="0"/>
              <a:t>relative paths</a:t>
            </a:r>
            <a:r>
              <a:rPr lang="en-US" dirty="0"/>
              <a:t>, like so:</a:t>
            </a:r>
          </a:p>
          <a:p>
            <a:endParaRPr lang="ar-SY" dirty="0"/>
          </a:p>
        </p:txBody>
      </p:sp>
      <p:sp>
        <p:nvSpPr>
          <p:cNvPr id="7" name="Rectangle 6"/>
          <p:cNvSpPr/>
          <p:nvPr/>
        </p:nvSpPr>
        <p:spPr>
          <a:xfrm>
            <a:off x="1143000" y="4038600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Remember that ".." is a shortcut for "the directory above this one". </a:t>
            </a:r>
          </a:p>
          <a:p>
            <a:r>
              <a:rPr lang="en-US" dirty="0"/>
              <a:t>You can also use an </a:t>
            </a:r>
            <a:r>
              <a:rPr lang="en-US" b="1" dirty="0"/>
              <a:t>absolute path</a:t>
            </a:r>
            <a:r>
              <a:rPr lang="en-US" dirty="0"/>
              <a:t>, like so:</a:t>
            </a:r>
          </a:p>
        </p:txBody>
      </p:sp>
    </p:spTree>
    <p:extLst>
      <p:ext uri="{BB962C8B-B14F-4D97-AF65-F5344CB8AC3E}">
        <p14:creationId xmlns:p14="http://schemas.microsoft.com/office/powerpoint/2010/main" val="2114345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spberry_pi_2015-01-04-210435_647x518_scr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66800"/>
            <a:ext cx="6848475" cy="5483014"/>
          </a:xfrm>
          <a:prstGeom prst="rect">
            <a:avLst/>
          </a:prstGeom>
        </p:spPr>
      </p:pic>
      <p:sp>
        <p:nvSpPr>
          <p:cNvPr id="13313" name="Rectangle 1"/>
          <p:cNvSpPr>
            <a:spLocks noChangeArrowheads="1"/>
          </p:cNvSpPr>
          <p:nvPr/>
        </p:nvSpPr>
        <p:spPr bwMode="auto">
          <a:xfrm>
            <a:off x="990600" y="381000"/>
            <a:ext cx="7772403" cy="584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Remember that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  <a:cs typeface="Arial" pitchFamily="34" charset="0"/>
              </a:rPr>
              <a:t>/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is the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root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of the filesystem, the top-level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directory under which everything else is nested.</a:t>
            </a: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735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762000"/>
            <a:ext cx="7566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Creating Directories and Files: </a:t>
            </a:r>
            <a:r>
              <a:rPr lang="en-US" sz="2800" b="1" dirty="0" err="1"/>
              <a:t>mkdir</a:t>
            </a:r>
            <a:r>
              <a:rPr lang="en-US" sz="2800" b="1" dirty="0"/>
              <a:t> and touch</a:t>
            </a:r>
            <a:endParaRPr lang="ar-SY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914400" y="16002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5">
                    <a:lumMod val="10000"/>
                  </a:schemeClr>
                </a:solidFill>
              </a:rPr>
              <a:t>Mkdir</a:t>
            </a:r>
            <a:endParaRPr lang="en-US" b="1" dirty="0">
              <a:solidFill>
                <a:schemeClr val="accent5">
                  <a:lumMod val="10000"/>
                </a:schemeClr>
              </a:solidFill>
            </a:endParaRPr>
          </a:p>
          <a:p>
            <a:endParaRPr lang="en-US" b="1" dirty="0">
              <a:solidFill>
                <a:schemeClr val="accent5">
                  <a:lumMod val="10000"/>
                </a:schemeClr>
              </a:solidFill>
            </a:endParaRPr>
          </a:p>
        </p:txBody>
      </p:sp>
      <p:pic>
        <p:nvPicPr>
          <p:cNvPr id="4" name="Picture 3" descr="qqqqqqqq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46" y="2857496"/>
            <a:ext cx="5638800" cy="17907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80770" t="-2443" b="85342"/>
          <a:stretch>
            <a:fillRect/>
          </a:stretch>
        </p:blipFill>
        <p:spPr bwMode="auto">
          <a:xfrm>
            <a:off x="7072330" y="1928802"/>
            <a:ext cx="1547767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t="-2443" r="29881" b="85342"/>
          <a:stretch>
            <a:fillRect/>
          </a:stretch>
        </p:blipFill>
        <p:spPr bwMode="auto">
          <a:xfrm>
            <a:off x="1428728" y="1928802"/>
            <a:ext cx="564360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97946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1600200" y="609600"/>
            <a:ext cx="5939126" cy="951514"/>
          </a:xfrm>
          <a:prstGeom prst="rect">
            <a:avLst/>
          </a:prstGeom>
          <a:solidFill>
            <a:srgbClr val="F9F2F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8887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touch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Suppose we want to add a</a:t>
            </a:r>
            <a:r>
              <a:rPr kumimoji="0" lang="ar-SY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  <a:cs typeface="Arial" pitchFamily="34" charset="0"/>
              </a:rPr>
              <a:t>hello.txt</a:t>
            </a:r>
            <a:r>
              <a:rPr kumimoji="0" lang="ar-SY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to that directory?</a:t>
            </a:r>
            <a:endParaRPr kumimoji="0" lang="ar-SY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hhhhhhhhhhhhhhhhh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05000"/>
            <a:ext cx="62865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44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llllllllllllllllllllllllllllllllllllllllllllllllllllllllllllllllllllllllllll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3200"/>
            <a:ext cx="6457950" cy="2171700"/>
          </a:xfrm>
          <a:prstGeom prst="rect">
            <a:avLst/>
          </a:prstGeom>
        </p:spPr>
      </p:pic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914400" y="838200"/>
            <a:ext cx="7924800" cy="1200329"/>
          </a:xfrm>
          <a:prstGeom prst="rect">
            <a:avLst/>
          </a:prstGeom>
          <a:solidFill>
            <a:srgbClr val="F9F2F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2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  <a:cs typeface="Arial" pitchFamily="34" charset="0"/>
              </a:rPr>
              <a:t>touch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doesn't put anything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4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inside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that file. It just creates it.</a:t>
            </a:r>
            <a:endParaRPr kumimoji="0" lang="ar-SY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There's one other thing to know about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  <a:cs typeface="Arial" pitchFamily="34" charset="0"/>
              </a:rPr>
              <a:t>touch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: If you run it again a bit later on the same file...</a:t>
            </a:r>
            <a:endParaRPr kumimoji="0" lang="ar-SY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553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1800" y="381000"/>
            <a:ext cx="35108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Editing Files: </a:t>
            </a:r>
            <a:r>
              <a:rPr lang="en-US" sz="3200" b="1" dirty="0" err="1"/>
              <a:t>nano</a:t>
            </a:r>
            <a:endParaRPr lang="ar-SY" sz="3200" b="1" dirty="0"/>
          </a:p>
        </p:txBody>
      </p:sp>
      <p:pic>
        <p:nvPicPr>
          <p:cNvPr id="3" name="Picture 2" descr="nnnnnnnnnnnnnnnnnnnnnn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38400"/>
            <a:ext cx="7620000" cy="4076700"/>
          </a:xfrm>
          <a:prstGeom prst="rect">
            <a:avLst/>
          </a:prstGeom>
        </p:spPr>
      </p:pic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1219200" y="1066800"/>
            <a:ext cx="7315200" cy="923330"/>
          </a:xfrm>
          <a:prstGeom prst="rect">
            <a:avLst/>
          </a:prstGeom>
          <a:solidFill>
            <a:srgbClr val="F9F2F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1600" b="1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  <a:cs typeface="Arial" pitchFamily="34" charset="0"/>
              </a:rPr>
              <a:t>nano</a:t>
            </a:r>
            <a:r>
              <a:rPr kumimoji="0" lang="ar-SY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is a little text editor. </a:t>
            </a:r>
          </a:p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You can think of it as something like a terminal version of Windows' Notepad.</a:t>
            </a:r>
            <a:r>
              <a:rPr kumimoji="0" lang="ar-SY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ar-SY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95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914400" y="381000"/>
            <a:ext cx="7772400" cy="2246769"/>
          </a:xfrm>
          <a:prstGeom prst="rect">
            <a:avLst/>
          </a:prstGeom>
          <a:solidFill>
            <a:srgbClr val="F9F2F4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20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The great thing about this interface is that it tells you exactly what to do. The bottom two lines of the screen are a cheatsheet for the most commonly used commands.</a:t>
            </a:r>
            <a:endParaRPr kumimoji="0" lang="ar-SY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Y" sz="20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Just remember that</a:t>
            </a:r>
            <a:r>
              <a:rPr kumimoji="0" lang="ar-SY" sz="20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000" b="1" i="0" u="none" strike="noStrike" cap="none" normalizeH="0" baseline="0">
                <a:ln>
                  <a:noFill/>
                </a:ln>
                <a:solidFill>
                  <a:srgbClr val="C7254E"/>
                </a:solidFill>
                <a:effectLst/>
                <a:latin typeface="Monaco"/>
                <a:cs typeface="Arial" pitchFamily="34" charset="0"/>
              </a:rPr>
              <a:t>^</a:t>
            </a:r>
            <a:r>
              <a:rPr kumimoji="0" lang="ar-SY" sz="20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/>
                <a:cs typeface="Arial" pitchFamily="34" charset="0"/>
              </a:rPr>
              <a:t> </a:t>
            </a:r>
            <a:r>
              <a:rPr kumimoji="0" lang="ar-SY" sz="20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Gotham SSm A"/>
                <a:cs typeface="Arial" pitchFamily="34" charset="0"/>
              </a:rPr>
              <a:t>stands for "press the Ctrl key at the same time as". Ctrl-X will quit, Ctrl-O will save a file, etc. It doesn't take long to memorize these, but it's nice not to have to guess.</a:t>
            </a:r>
            <a:endParaRPr kumimoji="0" lang="ar-SY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nanaaaaaaaaaaa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200400"/>
            <a:ext cx="76200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6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0"/>
            <a:ext cx="4282027" cy="6858000"/>
          </a:xfrm>
          <a:prstGeom prst="rect">
            <a:avLst/>
          </a:prstGeom>
        </p:spPr>
      </p:pic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A74AEB9E-667E-495E-94FD-C88F95D9EFD2}"/>
              </a:ext>
            </a:extLst>
          </p:cNvPr>
          <p:cNvSpPr/>
          <p:nvPr/>
        </p:nvSpPr>
        <p:spPr>
          <a:xfrm>
            <a:off x="533400" y="2133600"/>
            <a:ext cx="3581400" cy="1676400"/>
          </a:xfrm>
          <a:prstGeom prst="irregularSeal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pinout</a:t>
            </a:r>
          </a:p>
        </p:txBody>
      </p:sp>
    </p:spTree>
    <p:extLst>
      <p:ext uri="{BB962C8B-B14F-4D97-AF65-F5344CB8AC3E}">
        <p14:creationId xmlns:p14="http://schemas.microsoft.com/office/powerpoint/2010/main" val="705848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2488" y="2294508"/>
            <a:ext cx="7786710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 err="1"/>
              <a:t>Cd</a:t>
            </a:r>
            <a:r>
              <a:rPr lang="en-US" sz="2000" b="1" dirty="0"/>
              <a:t> /</a:t>
            </a:r>
          </a:p>
          <a:p>
            <a:r>
              <a:rPr lang="en-US" sz="2000" b="1" dirty="0" err="1">
                <a:solidFill>
                  <a:srgbClr val="0070C0"/>
                </a:solidFill>
              </a:rPr>
              <a:t>Mkdir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aa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 err="1">
                <a:solidFill>
                  <a:srgbClr val="FF0000"/>
                </a:solidFill>
              </a:rPr>
              <a:t>Sudo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mkdir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aa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 err="1">
                <a:solidFill>
                  <a:srgbClr val="00B050"/>
                </a:solidFill>
              </a:rPr>
              <a:t>Cd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 err="1">
                <a:solidFill>
                  <a:srgbClr val="00B050"/>
                </a:solidFill>
              </a:rPr>
              <a:t>aa</a:t>
            </a:r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Ls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Touch </a:t>
            </a:r>
            <a:r>
              <a:rPr lang="en-US" sz="2000" b="1" dirty="0" err="1">
                <a:solidFill>
                  <a:srgbClr val="0070C0"/>
                </a:solidFill>
              </a:rPr>
              <a:t>aula.text</a:t>
            </a:r>
            <a:endParaRPr lang="en-US" sz="2000" b="1" dirty="0">
              <a:solidFill>
                <a:srgbClr val="0070C0"/>
              </a:solidFill>
            </a:endParaRPr>
          </a:p>
          <a:p>
            <a:r>
              <a:rPr lang="en-US" sz="2000" b="1" dirty="0" err="1">
                <a:solidFill>
                  <a:srgbClr val="FF0000"/>
                </a:solidFill>
              </a:rPr>
              <a:t>Sudo</a:t>
            </a:r>
            <a:r>
              <a:rPr lang="en-US" sz="2000" b="1" dirty="0">
                <a:solidFill>
                  <a:srgbClr val="FF0000"/>
                </a:solidFill>
              </a:rPr>
              <a:t> touch </a:t>
            </a:r>
            <a:r>
              <a:rPr lang="en-US" sz="2000" b="1" dirty="0" err="1">
                <a:solidFill>
                  <a:srgbClr val="FF0000"/>
                </a:solidFill>
              </a:rPr>
              <a:t>aula.text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rgbClr val="00B050"/>
                </a:solidFill>
              </a:rPr>
              <a:t>Ls-l</a:t>
            </a:r>
            <a:endParaRPr lang="ar-SY" sz="20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381000"/>
            <a:ext cx="807719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b="1" dirty="0"/>
              <a:t>sudo</a:t>
            </a:r>
            <a:endParaRPr lang="ar-SY" sz="5400" b="1" dirty="0"/>
          </a:p>
        </p:txBody>
      </p:sp>
      <p:pic>
        <p:nvPicPr>
          <p:cNvPr id="5" name="Picture 3" descr="raspberry_pi_sandwi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66" y="1865786"/>
            <a:ext cx="4108082" cy="34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97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81000"/>
            <a:ext cx="3928666" cy="534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C77E10-209A-466A-9553-6195EB41E53A}"/>
              </a:ext>
            </a:extLst>
          </p:cNvPr>
          <p:cNvSpPr/>
          <p:nvPr/>
        </p:nvSpPr>
        <p:spPr>
          <a:xfrm>
            <a:off x="0" y="1656599"/>
            <a:ext cx="4426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How To Update Raspberry 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BB3D9-1ADE-4F6B-98DA-C4723577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3305175"/>
            <a:ext cx="6057900" cy="317182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2A756D9-B38E-4BC0-8115-C8D4174F7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95" y="2294054"/>
            <a:ext cx="35750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sudo apt update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66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DCA9AC4-C492-4F05-B9A9-6DA9A9685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899" y="957589"/>
            <a:ext cx="7196201" cy="584775"/>
          </a:xfrm>
          <a:prstGeom prst="rect">
            <a:avLst/>
          </a:prstGeom>
          <a:noFill/>
          <a:ln w="9525">
            <a:solidFill>
              <a:srgbClr val="EF2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sudo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apt-get install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Arial Unicode MS"/>
              </a:rPr>
              <a:t>program 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endParaRPr kumimoji="0" lang="en-US" altLang="en-US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52E9BFC-986C-4964-AF39-10F4DF4B9C5C}"/>
              </a:ext>
            </a:extLst>
          </p:cNvPr>
          <p:cNvSpPr/>
          <p:nvPr/>
        </p:nvSpPr>
        <p:spPr>
          <a:xfrm>
            <a:off x="7086600" y="1981200"/>
            <a:ext cx="1905000" cy="959185"/>
          </a:xfrm>
          <a:prstGeom prst="wedgeEllipseCallout">
            <a:avLst>
              <a:gd name="adj1" fmla="val -23156"/>
              <a:gd name="adj2" fmla="val 9325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98845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nowpi-the-gpio-snowman-for-raspberry-p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64655"/>
            <a:ext cx="3124200" cy="3124200"/>
          </a:xfrm>
          <a:prstGeom prst="rect">
            <a:avLst/>
          </a:prstGeom>
        </p:spPr>
      </p:pic>
      <p:pic>
        <p:nvPicPr>
          <p:cNvPr id="5" name="Picture 3" descr="CVUCN-3WUAUUIL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31" y="4267200"/>
            <a:ext cx="3189014" cy="2391761"/>
          </a:xfrm>
          <a:prstGeom prst="rect">
            <a:avLst/>
          </a:prstGeom>
        </p:spPr>
      </p:pic>
      <p:pic>
        <p:nvPicPr>
          <p:cNvPr id="6" name="Picture 2" descr="AstroPiRainbow-500x32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993" y="2971800"/>
            <a:ext cx="5054386" cy="33257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HAT</a:t>
            </a:r>
          </a:p>
        </p:txBody>
      </p:sp>
      <p:sp>
        <p:nvSpPr>
          <p:cNvPr id="9" name="Rectangle 8"/>
          <p:cNvSpPr/>
          <p:nvPr/>
        </p:nvSpPr>
        <p:spPr>
          <a:xfrm>
            <a:off x="3822561" y="1546830"/>
            <a:ext cx="5018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HAT ‘Hardware Attached on Top’</a:t>
            </a:r>
          </a:p>
        </p:txBody>
      </p:sp>
    </p:spTree>
    <p:extLst>
      <p:ext uri="{BB962C8B-B14F-4D97-AF65-F5344CB8AC3E}">
        <p14:creationId xmlns:p14="http://schemas.microsoft.com/office/powerpoint/2010/main" val="906256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4D905-CCBD-419A-BCA7-445201071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00" y="1676400"/>
            <a:ext cx="8212397" cy="49149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7133CE9-56C4-4A2E-B15D-1DE026456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166" y="685800"/>
            <a:ext cx="47756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err="1">
                <a:solidFill>
                  <a:srgbClr val="FF0000"/>
                </a:solidFill>
                <a:latin typeface="Arial Unicode MS"/>
              </a:rPr>
              <a:t>sudo</a:t>
            </a:r>
            <a:r>
              <a:rPr lang="en-US" altLang="en-US" sz="3600" dirty="0">
                <a:solidFill>
                  <a:srgbClr val="FF0000"/>
                </a:solidFill>
                <a:latin typeface="Arial Unicode MS"/>
              </a:rPr>
              <a:t> apt </a:t>
            </a:r>
            <a:r>
              <a:rPr lang="en-US" altLang="en-US" sz="3600" dirty="0" err="1">
                <a:solidFill>
                  <a:srgbClr val="FF0000"/>
                </a:solidFill>
                <a:latin typeface="Arial Unicode MS"/>
              </a:rPr>
              <a:t>dist</a:t>
            </a:r>
            <a:r>
              <a:rPr lang="en-US" altLang="en-US" sz="3600" dirty="0">
                <a:solidFill>
                  <a:srgbClr val="FF0000"/>
                </a:solidFill>
                <a:latin typeface="Arial Unicode MS"/>
              </a:rPr>
              <a:t>-upgrade 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DAC45292-6721-4059-AD21-3BBE6049B665}"/>
              </a:ext>
            </a:extLst>
          </p:cNvPr>
          <p:cNvSpPr/>
          <p:nvPr/>
        </p:nvSpPr>
        <p:spPr>
          <a:xfrm>
            <a:off x="6989329" y="363114"/>
            <a:ext cx="1905000" cy="959185"/>
          </a:xfrm>
          <a:prstGeom prst="wedgeEllipseCallout">
            <a:avLst>
              <a:gd name="adj1" fmla="val -23156"/>
              <a:gd name="adj2" fmla="val 9325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647366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4"/>
          <p:cNvSpPr>
            <a:spLocks noGrp="1"/>
          </p:cNvSpPr>
          <p:nvPr>
            <p:ph type="title"/>
          </p:nvPr>
        </p:nvSpPr>
        <p:spPr>
          <a:xfrm>
            <a:off x="7467600" y="274638"/>
            <a:ext cx="1219200" cy="703639"/>
          </a:xfrm>
        </p:spPr>
        <p:txBody>
          <a:bodyPr>
            <a:normAutofit/>
          </a:bodyPr>
          <a:lstStyle/>
          <a:p>
            <a:pPr algn="r"/>
            <a:r>
              <a:rPr lang="ar-SY" sz="2800" b="1" u="sng" dirty="0"/>
              <a:t>ملاحظة: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2527" y="986160"/>
            <a:ext cx="4381756" cy="584954"/>
          </a:xfrm>
          <a:prstGeom prst="rect">
            <a:avLst/>
          </a:prstGeom>
          <a:noFill/>
        </p:spPr>
        <p:txBody>
          <a:bodyPr wrap="square" lIns="89712" tIns="44856" rIns="89712" bIns="44856" rtlCol="1">
            <a:spAutoFit/>
          </a:bodyPr>
          <a:lstStyle/>
          <a:p>
            <a:pPr marL="280349" indent="-280349" algn="r" rtl="1"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ar-SY" sz="2400" b="1" dirty="0">
                <a:solidFill>
                  <a:schemeClr val="tx1">
                    <a:lumMod val="50000"/>
                  </a:schemeClr>
                </a:solidFill>
              </a:rPr>
              <a:t>قياسات الحساس الداخلي للمعالج</a:t>
            </a:r>
          </a:p>
        </p:txBody>
      </p:sp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3357562"/>
            <a:ext cx="3110713" cy="292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4"/>
          <a:srcRect l="22303"/>
          <a:stretch>
            <a:fillRect/>
          </a:stretch>
        </p:blipFill>
        <p:spPr bwMode="auto">
          <a:xfrm>
            <a:off x="1214414" y="3286124"/>
            <a:ext cx="3788169" cy="299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5852" y="1785925"/>
            <a:ext cx="7019948" cy="127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857224" y="6215082"/>
            <a:ext cx="42862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Y" b="1" dirty="0">
                <a:solidFill>
                  <a:schemeClr val="accent5">
                    <a:lumMod val="10000"/>
                  </a:schemeClr>
                </a:solidFill>
              </a:rPr>
              <a:t>المحاكاة في برنامج </a:t>
            </a:r>
            <a:r>
              <a:rPr lang="en-US" b="1" dirty="0">
                <a:solidFill>
                  <a:schemeClr val="accent5">
                    <a:lumMod val="10000"/>
                  </a:schemeClr>
                </a:solidFill>
              </a:rPr>
              <a:t>Comsol Multiphysics</a:t>
            </a:r>
            <a:endParaRPr lang="ar-SY" dirty="0">
              <a:solidFill>
                <a:schemeClr val="accent5">
                  <a:lumMod val="1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3504" y="6215082"/>
            <a:ext cx="371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349" indent="-280349" algn="ctr" rtl="1">
              <a:lnSpc>
                <a:spcPct val="150000"/>
              </a:lnSpc>
            </a:pPr>
            <a:r>
              <a:rPr lang="ar-SY" sz="1600" b="1" dirty="0"/>
              <a:t>عمليات تصوير حراري للوحة  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Raspberry Pi</a:t>
            </a:r>
            <a:endParaRPr lang="ar-SY" sz="16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4937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187826"/>
            <a:ext cx="2305050" cy="2497138"/>
          </a:xfrm>
          <a:prstGeom prst="rect">
            <a:avLst/>
          </a:prstGeom>
        </p:spPr>
      </p:pic>
      <p:sp>
        <p:nvSpPr>
          <p:cNvPr id="4" name="وسيلة شرح بيضاوية 3"/>
          <p:cNvSpPr/>
          <p:nvPr/>
        </p:nvSpPr>
        <p:spPr>
          <a:xfrm>
            <a:off x="2286000" y="199816"/>
            <a:ext cx="6477000" cy="4114800"/>
          </a:xfrm>
          <a:prstGeom prst="wedgeEllipseCallout">
            <a:avLst>
              <a:gd name="adj1" fmla="val -47598"/>
              <a:gd name="adj2" fmla="val 62500"/>
            </a:avLst>
          </a:prstGeom>
          <a:ln w="76200">
            <a:solidFill>
              <a:srgbClr val="60B22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/>
          <p:cNvSpPr txBox="1"/>
          <p:nvPr/>
        </p:nvSpPr>
        <p:spPr>
          <a:xfrm>
            <a:off x="2781300" y="1566922"/>
            <a:ext cx="548640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Y" sz="4000" dirty="0"/>
              <a:t>حاول تجريب باقي الأوامر الواردة في ملف التجربة المرفقة</a:t>
            </a:r>
            <a:endParaRPr lang="ar-SA" sz="4000" dirty="0"/>
          </a:p>
        </p:txBody>
      </p:sp>
    </p:spTree>
    <p:extLst>
      <p:ext uri="{BB962C8B-B14F-4D97-AF65-F5344CB8AC3E}">
        <p14:creationId xmlns:p14="http://schemas.microsoft.com/office/powerpoint/2010/main" val="3227562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343357" y="38862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IN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 You</a:t>
            </a:r>
          </a:p>
        </p:txBody>
      </p:sp>
      <p:sp>
        <p:nvSpPr>
          <p:cNvPr id="4" name="مربع نص 3"/>
          <p:cNvSpPr txBox="1"/>
          <p:nvPr/>
        </p:nvSpPr>
        <p:spPr>
          <a:xfrm>
            <a:off x="6608379" y="6334780"/>
            <a:ext cx="2514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2800" b="1" dirty="0"/>
              <a:t>Aula Jazmati</a:t>
            </a:r>
            <a:endParaRPr lang="ar-SY" sz="2800" b="1" dirty="0"/>
          </a:p>
        </p:txBody>
      </p:sp>
      <p:pic>
        <p:nvPicPr>
          <p:cNvPr id="6" name="Picture 7" descr="YA_uObr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610" y="609600"/>
            <a:ext cx="3155895" cy="31558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702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HAT</a:t>
            </a: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22609" r="11994" b="13868"/>
          <a:stretch/>
        </p:blipFill>
        <p:spPr>
          <a:xfrm>
            <a:off x="3429000" y="1194290"/>
            <a:ext cx="3909849" cy="2238703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94290"/>
            <a:ext cx="2956560" cy="2218944"/>
          </a:xfrm>
          <a:prstGeom prst="rect">
            <a:avLst/>
          </a:prstGeom>
        </p:spPr>
      </p:pic>
      <p:pic>
        <p:nvPicPr>
          <p:cNvPr id="10" name="صورة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924" y="4082568"/>
            <a:ext cx="3391259" cy="2259426"/>
          </a:xfrm>
          <a:prstGeom prst="rect">
            <a:avLst/>
          </a:prstGeom>
        </p:spPr>
      </p:pic>
      <p:pic>
        <p:nvPicPr>
          <p:cNvPr id="11" name="صورة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55302"/>
            <a:ext cx="4435366" cy="2486692"/>
          </a:xfrm>
          <a:prstGeom prst="rect">
            <a:avLst/>
          </a:prstGeom>
        </p:spPr>
      </p:pic>
      <p:pic>
        <p:nvPicPr>
          <p:cNvPr id="9" name="Picture 8" descr="GPSGIF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0760" y="-158750"/>
            <a:ext cx="990600" cy="10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9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2024" y="1193254"/>
            <a:ext cx="213385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b="1" dirty="0"/>
              <a:t>Healthy Pi v3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Healthy Pi HAT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51" y="5105400"/>
            <a:ext cx="1952733" cy="171459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9" y="4838193"/>
            <a:ext cx="3733800" cy="1941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35878" y="1131699"/>
            <a:ext cx="680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 open-source, multi-parameter, full fledged human body vital sign monitoring HAT for Raspberry Pi as well as standalone use.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577" y="2057400"/>
            <a:ext cx="31883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basic kit includes the HealthyPi-v3 board plus temperature, pulse </a:t>
            </a:r>
            <a:r>
              <a:rPr lang="en-US" dirty="0" err="1"/>
              <a:t>oximetry</a:t>
            </a:r>
            <a:r>
              <a:rPr lang="en-US" dirty="0"/>
              <a:t>, and ECG/respiration sensors with 20 adhesive electrodes. Plug this board into your Raspberry Pi and touchscreen or use standalone through USB.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05000"/>
            <a:ext cx="4891045" cy="293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22" y="5017550"/>
            <a:ext cx="3255578" cy="180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90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707" y="1131699"/>
            <a:ext cx="21338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Healthy Pi v3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Healthy Pi HAT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2" y="1778030"/>
            <a:ext cx="5739939" cy="32334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41" y="4456953"/>
            <a:ext cx="3581400" cy="224715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35878" y="1131699"/>
            <a:ext cx="68081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An open-source, multi-parameter, full fledged human body vital sign monitoring HAT for Raspberry Pi as well as standalone use.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16"/>
          <a:stretch/>
        </p:blipFill>
        <p:spPr bwMode="auto">
          <a:xfrm>
            <a:off x="6697224" y="1905000"/>
            <a:ext cx="1693151" cy="215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13" y="5185431"/>
            <a:ext cx="2502776" cy="151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43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0">
                <a:srgbClr val="F7BE29">
                  <a:tint val="66000"/>
                  <a:satMod val="160000"/>
                </a:srgbClr>
              </a:gs>
              <a:gs pos="50000">
                <a:srgbClr val="F7BE29">
                  <a:tint val="44500"/>
                  <a:satMod val="160000"/>
                </a:srgbClr>
              </a:gs>
              <a:gs pos="100000">
                <a:srgbClr val="F7BE2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Hexabitz HAT</a:t>
            </a:r>
          </a:p>
        </p:txBody>
      </p:sp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" r="2642"/>
          <a:stretch/>
        </p:blipFill>
        <p:spPr>
          <a:xfrm>
            <a:off x="57426" y="1066800"/>
            <a:ext cx="9029148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7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0">
                <a:srgbClr val="F7BE29">
                  <a:tint val="66000"/>
                  <a:satMod val="160000"/>
                </a:srgbClr>
              </a:gs>
              <a:gs pos="50000">
                <a:srgbClr val="F7BE29">
                  <a:tint val="44500"/>
                  <a:satMod val="160000"/>
                </a:srgbClr>
              </a:gs>
              <a:gs pos="100000">
                <a:srgbClr val="F7BE2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Hexabitz HAT</a:t>
            </a: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r="27501" b="15702"/>
          <a:stretch/>
        </p:blipFill>
        <p:spPr>
          <a:xfrm>
            <a:off x="685800" y="3586619"/>
            <a:ext cx="3619500" cy="2695774"/>
          </a:xfrm>
          <a:prstGeom prst="rect">
            <a:avLst/>
          </a:prstGeom>
        </p:spPr>
      </p:pic>
      <p:pic>
        <p:nvPicPr>
          <p:cNvPr id="9" name="صورة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33333" r="10000" b="33333"/>
          <a:stretch/>
        </p:blipFill>
        <p:spPr>
          <a:xfrm>
            <a:off x="304800" y="1383742"/>
            <a:ext cx="4648200" cy="1910219"/>
          </a:xfrm>
          <a:prstGeom prst="rect">
            <a:avLst/>
          </a:prstGeom>
        </p:spPr>
      </p:pic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r="39647" b="58224"/>
          <a:stretch/>
        </p:blipFill>
        <p:spPr>
          <a:xfrm>
            <a:off x="5347447" y="1499715"/>
            <a:ext cx="3276600" cy="1524000"/>
          </a:xfrm>
          <a:prstGeom prst="rect">
            <a:avLst/>
          </a:prstGeom>
        </p:spPr>
      </p:pic>
      <p:pic>
        <p:nvPicPr>
          <p:cNvPr id="4" name="صورة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28889"/>
          <a:stretch/>
        </p:blipFill>
        <p:spPr>
          <a:xfrm>
            <a:off x="4724400" y="3609030"/>
            <a:ext cx="3886200" cy="2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8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جدول 2"/>
          <p:cNvGraphicFramePr>
            <a:graphicFrameLocks noGrp="1"/>
          </p:cNvGraphicFramePr>
          <p:nvPr/>
        </p:nvGraphicFramePr>
        <p:xfrm>
          <a:off x="1371600" y="609600"/>
          <a:ext cx="6492240" cy="405892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rtl="0"/>
                      <a:endParaRPr lang="en-US" sz="1800" b="1" dirty="0"/>
                    </a:p>
                    <a:p>
                      <a:pPr algn="ctr" rtl="0"/>
                      <a:r>
                        <a:rPr lang="en-US" sz="1800" b="1" dirty="0"/>
                        <a:t>Pi HAT</a:t>
                      </a:r>
                    </a:p>
                    <a:p>
                      <a:pPr algn="ctr" rtl="1"/>
                      <a:endParaRPr lang="ar-SA" b="1" dirty="0"/>
                    </a:p>
                  </a:txBody>
                  <a:tcPr>
                    <a:solidFill>
                      <a:srgbClr val="A4E4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ar-SY" b="1" dirty="0"/>
                    </a:p>
                    <a:p>
                      <a:pPr algn="ctr" rtl="1"/>
                      <a:r>
                        <a:rPr lang="ar-SY" b="1" dirty="0"/>
                        <a:t>الانطلاقة</a:t>
                      </a:r>
                      <a:endParaRPr lang="ar-SA" b="1" dirty="0"/>
                    </a:p>
                  </a:txBody>
                  <a:tcPr>
                    <a:solidFill>
                      <a:srgbClr val="A4E4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Y" b="1" dirty="0"/>
                        <a:t>إمكانية</a:t>
                      </a:r>
                      <a:r>
                        <a:rPr lang="ar-SY" b="1" baseline="0" dirty="0"/>
                        <a:t> إضافة وظائف أو حساسات إضافية </a:t>
                      </a:r>
                      <a:endParaRPr lang="ar-SA" b="1" dirty="0"/>
                    </a:p>
                  </a:txBody>
                  <a:tcPr>
                    <a:solidFill>
                      <a:srgbClr val="A4E4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ar-SY" b="1" dirty="0"/>
                    </a:p>
                    <a:p>
                      <a:pPr algn="ctr" rtl="1"/>
                      <a:r>
                        <a:rPr lang="ar-SY" b="1" dirty="0"/>
                        <a:t>لغة البرمجة</a:t>
                      </a:r>
                      <a:endParaRPr lang="ar-SA" b="1" dirty="0"/>
                    </a:p>
                  </a:txBody>
                  <a:tcPr>
                    <a:solidFill>
                      <a:srgbClr val="A4E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Sense HAT</a:t>
                      </a:r>
                      <a:endParaRPr lang="ar-SA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صنعت من أجل مشروع </a:t>
                      </a:r>
                      <a:r>
                        <a:rPr lang="en-US" b="1" dirty="0"/>
                        <a:t> AstroPi </a:t>
                      </a:r>
                    </a:p>
                    <a:p>
                      <a:pPr algn="ctr" rtl="1"/>
                      <a:r>
                        <a:rPr lang="ar-SY" b="1" dirty="0"/>
                        <a:t>عام </a:t>
                      </a:r>
                      <a:r>
                        <a:rPr lang="en-US" b="1" dirty="0"/>
                        <a:t>2015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لا يمكن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Python</a:t>
                      </a:r>
                      <a:endParaRPr lang="ar-S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Hexabitz HAT</a:t>
                      </a:r>
                    </a:p>
                    <a:p>
                      <a:pPr algn="ctr" rtl="1"/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عام </a:t>
                      </a:r>
                      <a:r>
                        <a:rPr lang="en-US" b="1" dirty="0"/>
                        <a:t>2019</a:t>
                      </a:r>
                    </a:p>
                    <a:p>
                      <a:pPr algn="ctr" rtl="1"/>
                      <a:r>
                        <a:rPr lang="ar-SY" b="1" dirty="0"/>
                        <a:t>يمكن استخدامها لبناء</a:t>
                      </a:r>
                      <a:r>
                        <a:rPr lang="ar-SY" b="1" baseline="0" dirty="0"/>
                        <a:t> أنظمة مختلفة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Y" b="1" dirty="0"/>
                        <a:t>يمكن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C++</a:t>
                      </a:r>
                    </a:p>
                    <a:p>
                      <a:pPr algn="ctr" rtl="0"/>
                      <a:r>
                        <a:rPr lang="en-US" b="1" dirty="0"/>
                        <a:t>Python</a:t>
                      </a:r>
                      <a:endParaRPr lang="ar-S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Healthy Pi HAT</a:t>
                      </a:r>
                    </a:p>
                    <a:p>
                      <a:pPr algn="ctr" rtl="1"/>
                      <a:endParaRPr lang="ar-S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Y" b="1" dirty="0"/>
                        <a:t>عام</a:t>
                      </a:r>
                      <a:r>
                        <a:rPr lang="ar-SY" b="1" baseline="0" dirty="0"/>
                        <a:t> </a:t>
                      </a:r>
                      <a:r>
                        <a:rPr lang="en-US" b="1" dirty="0"/>
                        <a:t>2017</a:t>
                      </a:r>
                      <a:endParaRPr lang="ar-SA" b="1" dirty="0"/>
                    </a:p>
                    <a:p>
                      <a:pPr algn="ctr" rtl="1"/>
                      <a:r>
                        <a:rPr lang="ar-SY" b="1" dirty="0"/>
                        <a:t>تستخدم لاستحصال</a:t>
                      </a:r>
                      <a:r>
                        <a:rPr lang="ar-SY" b="1" baseline="0" dirty="0"/>
                        <a:t> بعض الإشارات الحيوية</a:t>
                      </a:r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Y" b="1" dirty="0"/>
                        <a:t>لا يمكن</a:t>
                      </a:r>
                      <a:endParaRPr lang="ar-SA" b="1" dirty="0"/>
                    </a:p>
                    <a:p>
                      <a:pPr algn="ctr" rtl="1"/>
                      <a:endParaRPr lang="ar-S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Java</a:t>
                      </a:r>
                      <a:endParaRPr lang="ar-S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مربع نص 5"/>
          <p:cNvSpPr txBox="1"/>
          <p:nvPr/>
        </p:nvSpPr>
        <p:spPr>
          <a:xfrm>
            <a:off x="1219200" y="4953000"/>
            <a:ext cx="723900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2800" b="1" dirty="0"/>
              <a:t>حاول أن تبحث عن نقاط أخرى للمقارنة..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2800" b="1" dirty="0"/>
              <a:t>أضف أنواع أخرى من </a:t>
            </a:r>
            <a:r>
              <a:rPr lang="en-US" sz="2800" b="1" dirty="0"/>
              <a:t>Pi HAT</a:t>
            </a:r>
            <a:r>
              <a:rPr lang="ar-SY" sz="2800" b="1" dirty="0"/>
              <a:t> وقارن بينها..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endParaRPr lang="ar-SA" sz="2800" b="1" dirty="0"/>
          </a:p>
        </p:txBody>
      </p:sp>
    </p:spTree>
    <p:extLst>
      <p:ext uri="{BB962C8B-B14F-4D97-AF65-F5344CB8AC3E}">
        <p14:creationId xmlns:p14="http://schemas.microsoft.com/office/powerpoint/2010/main" val="395596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16514</TotalTime>
  <Words>971</Words>
  <Application>Microsoft Office PowerPoint</Application>
  <PresentationFormat>On-screen Show (4:3)</PresentationFormat>
  <Paragraphs>158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Adobe Heiti Std R</vt:lpstr>
      <vt:lpstr>Arial</vt:lpstr>
      <vt:lpstr>Arial Black</vt:lpstr>
      <vt:lpstr>Arial Unicode MS</vt:lpstr>
      <vt:lpstr>Calibri</vt:lpstr>
      <vt:lpstr>Gotham SSm A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استخدام لوحة Raspberry Pi كحاسب شخصي  </vt:lpstr>
      <vt:lpstr>PowerPoint Presentation</vt:lpstr>
      <vt:lpstr>PowerPoint Presentation</vt:lpstr>
      <vt:lpstr>سطر الأوامر(Terminal)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ملاحظة: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Mandeesh Singh</dc:creator>
  <cp:lastModifiedBy>USER</cp:lastModifiedBy>
  <cp:revision>750</cp:revision>
  <dcterms:created xsi:type="dcterms:W3CDTF">2013-10-13T15:55:21Z</dcterms:created>
  <dcterms:modified xsi:type="dcterms:W3CDTF">2022-10-30T18:58:17Z</dcterms:modified>
  <cp:contentStatus/>
</cp:coreProperties>
</file>